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8" r:id="rId3"/>
    <p:sldId id="264"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4C44D-3E83-C5FF-8CE2-26006F474888}" v="1" dt="2021-05-16T22:32:52.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1"/>
    <p:restoredTop sz="95781"/>
  </p:normalViewPr>
  <p:slideViewPr>
    <p:cSldViewPr snapToGrid="0" snapToObjects="1">
      <p:cViewPr varScale="1">
        <p:scale>
          <a:sx n="101" d="100"/>
          <a:sy n="101" d="100"/>
        </p:scale>
        <p:origin x="7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127b7fde28ed9d162a0a32668de98a6fb0052be7bd8a71b2bf484c22e7a967ce::" providerId="AD" clId="Web-{07F4C44D-3E83-C5FF-8CE2-26006F474888}"/>
    <pc:docChg chg="modSld">
      <pc:chgData name="Guest User" userId="S::urn:spo:anon#127b7fde28ed9d162a0a32668de98a6fb0052be7bd8a71b2bf484c22e7a967ce::" providerId="AD" clId="Web-{07F4C44D-3E83-C5FF-8CE2-26006F474888}" dt="2021-05-16T22:32:52.019" v="0" actId="1076"/>
      <pc:docMkLst>
        <pc:docMk/>
      </pc:docMkLst>
      <pc:sldChg chg="modSp">
        <pc:chgData name="Guest User" userId="S::urn:spo:anon#127b7fde28ed9d162a0a32668de98a6fb0052be7bd8a71b2bf484c22e7a967ce::" providerId="AD" clId="Web-{07F4C44D-3E83-C5FF-8CE2-26006F474888}" dt="2021-05-16T22:32:52.019" v="0" actId="1076"/>
        <pc:sldMkLst>
          <pc:docMk/>
          <pc:sldMk cId="4177384246" sldId="264"/>
        </pc:sldMkLst>
        <pc:picChg chg="mod">
          <ac:chgData name="Guest User" userId="S::urn:spo:anon#127b7fde28ed9d162a0a32668de98a6fb0052be7bd8a71b2bf484c22e7a967ce::" providerId="AD" clId="Web-{07F4C44D-3E83-C5FF-8CE2-26006F474888}" dt="2021-05-16T22:32:52.019" v="0" actId="1076"/>
          <ac:picMkLst>
            <pc:docMk/>
            <pc:sldMk cId="4177384246" sldId="264"/>
            <ac:picMk id="12" creationId="{332B3DBF-FA74-AB45-ADE8-62586FCBA03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F5F03-54F6-5647-B7AD-D6D6884B5E88}" type="datetimeFigureOut">
              <a:rPr lang="en-US" smtClean="0"/>
              <a:t>5/16/2021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869F3-1B9C-DC46-A1FE-3967B1D28ADC}" type="slidenum">
              <a:rPr lang="en-US" smtClean="0"/>
              <a:t>‹#›</a:t>
            </a:fld>
            <a:endParaRPr lang="en-US"/>
          </a:p>
        </p:txBody>
      </p:sp>
    </p:spTree>
    <p:extLst>
      <p:ext uri="{BB962C8B-B14F-4D97-AF65-F5344CB8AC3E}">
        <p14:creationId xmlns:p14="http://schemas.microsoft.com/office/powerpoint/2010/main" val="2595380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Hello and thank you for stopping by my virtual </a:t>
            </a:r>
            <a:r>
              <a:rPr lang="en-US" sz="1200" b="1" kern="1200" dirty="0" err="1">
                <a:solidFill>
                  <a:schemeClr val="tx1"/>
                </a:solidFill>
                <a:effectLst/>
                <a:latin typeface="+mn-lt"/>
                <a:ea typeface="+mn-ea"/>
                <a:cs typeface="+mn-cs"/>
              </a:rPr>
              <a:t>ePoster</a:t>
            </a:r>
            <a:r>
              <a:rPr lang="en-US" sz="1200" b="1" kern="1200" dirty="0">
                <a:solidFill>
                  <a:schemeClr val="tx1"/>
                </a:solidFill>
                <a:effectLst/>
                <a:latin typeface="+mn-lt"/>
                <a:ea typeface="+mn-ea"/>
                <a:cs typeface="+mn-cs"/>
              </a:rPr>
              <a:t> for the American Delirium Society Annual Meeting.</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My name is Stephana Cherak, and I am a PhD Candidate in Critical Care Epidemiology at the University of Calgary under the supervision of Drs. Kirsten </a:t>
            </a:r>
            <a:r>
              <a:rPr lang="en-US" sz="1200" b="1" kern="1200" dirty="0" err="1">
                <a:solidFill>
                  <a:schemeClr val="tx1"/>
                </a:solidFill>
                <a:effectLst/>
                <a:latin typeface="+mn-lt"/>
                <a:ea typeface="+mn-ea"/>
                <a:cs typeface="+mn-cs"/>
              </a:rPr>
              <a:t>Fiest</a:t>
            </a:r>
            <a:r>
              <a:rPr lang="en-US" sz="1200" b="1" kern="1200" dirty="0">
                <a:solidFill>
                  <a:schemeClr val="tx1"/>
                </a:solidFill>
                <a:effectLst/>
                <a:latin typeface="+mn-lt"/>
                <a:ea typeface="+mn-ea"/>
                <a:cs typeface="+mn-cs"/>
              </a:rPr>
              <a:t> and Tom </a:t>
            </a:r>
            <a:r>
              <a:rPr lang="en-US" sz="1200" b="1" kern="1200" dirty="0" err="1">
                <a:solidFill>
                  <a:schemeClr val="tx1"/>
                </a:solidFill>
                <a:effectLst/>
                <a:latin typeface="+mn-lt"/>
                <a:ea typeface="+mn-ea"/>
                <a:cs typeface="+mn-cs"/>
              </a:rPr>
              <a:t>Stelfox</a:t>
            </a:r>
            <a:r>
              <a:rPr lang="en-US" sz="1200" b="1" kern="1200" dirty="0">
                <a:solidFill>
                  <a:schemeClr val="tx1"/>
                </a:solidFill>
                <a:effectLst/>
                <a:latin typeface="+mn-lt"/>
                <a:ea typeface="+mn-ea"/>
                <a:cs typeface="+mn-cs"/>
              </a:rPr>
              <a:t>. The presentation I will deliver today is regarding…</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Patterns of Anxiety and Depression Symptoms Among Family Caregivers of Critically Ill Patients with Delirium</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0B869F3-1B9C-DC46-A1FE-3967B1D28ADC}" type="slidenum">
              <a:rPr lang="en-US" smtClean="0"/>
              <a:t>1</a:t>
            </a:fld>
            <a:endParaRPr lang="en-US"/>
          </a:p>
        </p:txBody>
      </p:sp>
    </p:spTree>
    <p:extLst>
      <p:ext uri="{BB962C8B-B14F-4D97-AF65-F5344CB8AC3E}">
        <p14:creationId xmlns:p14="http://schemas.microsoft.com/office/powerpoint/2010/main" val="4019686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Critically ill patients admitted to intensive care units (ICUs) frequently rely on family caregivers (e.g., partners, friends) to act as surrogate-decision makers and important emotional supports.  Apart from dealing with emotional burden of the patient’s critical illness, having to make difficult decisions on behalf of the patient is an additional stress for a family caregiver. </a:t>
            </a:r>
            <a:r>
              <a:rPr lang="en-CA" sz="1200" kern="1200" dirty="0">
                <a:solidFill>
                  <a:schemeClr val="tx1"/>
                </a:solidFill>
                <a:effectLst/>
                <a:latin typeface="+mn-lt"/>
                <a:ea typeface="+mn-ea"/>
                <a:cs typeface="+mn-cs"/>
              </a:rPr>
              <a:t>Delirium is frequently experienced by patients in the ICU and is distressing to patients and family caregivers.</a:t>
            </a:r>
            <a:r>
              <a:rPr lang="en-US" sz="1200" kern="1200" dirty="0">
                <a:solidFill>
                  <a:schemeClr val="tx1"/>
                </a:solidFill>
                <a:effectLst/>
                <a:latin typeface="+mn-lt"/>
                <a:ea typeface="+mn-ea"/>
                <a:cs typeface="+mn-cs"/>
              </a:rPr>
              <a:t> Family caregivers of critically ill patients are reported to have long-lasting negative psychological sequalae, including anxiety and depression. We aimed to examine patterns of co-occurrence between anxiety and depression symptoms among family caregivers of critically ill patients with delirium.</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Latent class analysis was used to examine patterns of self-reported anxiety and depression symptoms among family caregivers for critically ill patients enrolled in a single-centre validation study conducted at a large academic hospital (Calgary, Canada) in a single-payer healthcare system. Patient-family dyads were included if family member anxiety and depression were assessed at the same time as the first patient delirium assessment. The seven-item Generalized Anxiety Disorder-7 scale was used to assess self-reported symptoms of anxiety; symptom severity was classified as none, mild, moderate or severe. Patient Health Questionnaire-9 was used to assess symptoms of depression; symptom severity was classified as none, mild, moderate, moderately severe or severe. Patient delirium was assessed by the Confusion Assessment Method for ICU, a four-item ICU delirium detection tool with high sensitivity (93-100%) and specificity (98-100%). Latent class membership was estimated based on the latent class posterior distribution. Family caregiver age (dichotomized at 65 years) and family caregiver sex were treated as independent variables to predict latent class membership. Two- to five-class models were calculated and compared on Bayesian information criterion values. </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We found three distinct classes for </a:t>
            </a:r>
            <a:r>
              <a:rPr lang="en-US" sz="1200" kern="1200" dirty="0">
                <a:solidFill>
                  <a:schemeClr val="tx1"/>
                </a:solidFill>
                <a:effectLst/>
                <a:latin typeface="+mn-lt"/>
                <a:ea typeface="+mn-ea"/>
                <a:cs typeface="+mn-cs"/>
              </a:rPr>
              <a:t>patterns of co-occurrence between anxiety and depression symptoms. Class membership differed by anxiety and depression symptom severity and </a:t>
            </a:r>
            <a:r>
              <a:rPr lang="en-CA" sz="1200" kern="1200" dirty="0">
                <a:solidFill>
                  <a:schemeClr val="tx1"/>
                </a:solidFill>
                <a:effectLst/>
                <a:latin typeface="+mn-lt"/>
                <a:ea typeface="+mn-ea"/>
                <a:cs typeface="+mn-cs"/>
              </a:rPr>
              <a:t>class membership was significantly predicted by family caregiver age and family caregiver sex.</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Among 40 family caregivers for critically ill patients with delirium, the classes identified were (1) no anxiety/no depression; (2) mild-moderate anxiety/mild depression; and (3) severe anxiety/moderate-severe depression. Among 92 family caregivers for critically ill patients without delirium the classes identified were (1) no-mild anxiety/no-mild depression; (2) moderate anxiety/moderate depression; and (3) moderate-severe anxiety/moderate-severe depression. </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What do these findings mean? </a:t>
            </a:r>
            <a:r>
              <a:rPr lang="en-US" sz="1200" kern="1200" dirty="0">
                <a:solidFill>
                  <a:schemeClr val="tx1"/>
                </a:solidFill>
                <a:effectLst/>
                <a:latin typeface="+mn-lt"/>
                <a:ea typeface="+mn-ea"/>
                <a:cs typeface="+mn-cs"/>
              </a:rPr>
              <a:t>Our findings contribute to knowledge on co-occurrence patterns of anxiety and depression among family caregivers of critically ill patients. The mental health of family caregivers of critically ill patients with delirium may require different targets in mental health interventions. These findings lay the foundation to assess overlapping trajectories for anxiety and depression symptoms and may inform future mental health treatments.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B869F3-1B9C-DC46-A1FE-3967B1D28ADC}" type="slidenum">
              <a:rPr lang="en-US" smtClean="0"/>
              <a:t>3</a:t>
            </a:fld>
            <a:endParaRPr lang="en-US"/>
          </a:p>
        </p:txBody>
      </p:sp>
    </p:spTree>
    <p:extLst>
      <p:ext uri="{BB962C8B-B14F-4D97-AF65-F5344CB8AC3E}">
        <p14:creationId xmlns:p14="http://schemas.microsoft.com/office/powerpoint/2010/main" val="3798279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310E-DA35-7848-84D5-1A2A9226CC83}"/>
              </a:ext>
            </a:extLst>
          </p:cNvPr>
          <p:cNvSpPr>
            <a:spLocks noGrp="1"/>
          </p:cNvSpPr>
          <p:nvPr>
            <p:ph type="ctrTitle"/>
          </p:nvPr>
        </p:nvSpPr>
        <p:spPr>
          <a:xfrm>
            <a:off x="838200" y="1676399"/>
            <a:ext cx="10515600" cy="1990871"/>
          </a:xfrm>
        </p:spPr>
        <p:txBody>
          <a:bodyPr anchor="b"/>
          <a:lstStyle>
            <a:lvl1pPr algn="ctr">
              <a:defRPr sz="6000" b="1">
                <a:solidFill>
                  <a:schemeClr val="accent1">
                    <a:lumMod val="50000"/>
                  </a:schemeClr>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8153F4F1-06B4-6C4A-9510-0AAA57B43F15}"/>
              </a:ext>
            </a:extLst>
          </p:cNvPr>
          <p:cNvSpPr>
            <a:spLocks noGrp="1"/>
          </p:cNvSpPr>
          <p:nvPr>
            <p:ph type="subTitle" idx="1"/>
          </p:nvPr>
        </p:nvSpPr>
        <p:spPr>
          <a:xfrm>
            <a:off x="838200" y="3782291"/>
            <a:ext cx="10515600" cy="205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DF53BEB-C7E6-DD49-8046-69B281504003}"/>
              </a:ext>
            </a:extLst>
          </p:cNvPr>
          <p:cNvSpPr>
            <a:spLocks noGrp="1"/>
          </p:cNvSpPr>
          <p:nvPr>
            <p:ph type="dt" sz="half" idx="10"/>
          </p:nvPr>
        </p:nvSpPr>
        <p:spPr/>
        <p:txBody>
          <a:bodyPr/>
          <a:lstStyle/>
          <a:p>
            <a:fld id="{6888612B-2037-CB4C-A0CF-52CE4556B703}" type="datetimeFigureOut">
              <a:rPr lang="en-US" smtClean="0"/>
              <a:t>5/16/2021</a:t>
            </a:fld>
            <a:endParaRPr lang="en-US"/>
          </a:p>
        </p:txBody>
      </p:sp>
      <p:sp>
        <p:nvSpPr>
          <p:cNvPr id="5" name="Footer Placeholder 4">
            <a:extLst>
              <a:ext uri="{FF2B5EF4-FFF2-40B4-BE49-F238E27FC236}">
                <a16:creationId xmlns:a16="http://schemas.microsoft.com/office/drawing/2014/main" id="{FCA04FE4-67D6-2E45-A8D0-5CBC756F8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09729-D797-0248-BEA1-DD230D4AFAB2}"/>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383931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DB27-2147-6248-80A9-83DFCEBA8470}"/>
              </a:ext>
            </a:extLst>
          </p:cNvPr>
          <p:cNvSpPr>
            <a:spLocks noGrp="1"/>
          </p:cNvSpPr>
          <p:nvPr>
            <p:ph type="title"/>
          </p:nvPr>
        </p:nvSpPr>
        <p:spPr/>
        <p:txBody>
          <a:bodyPr/>
          <a:lstStyle>
            <a:lvl1pPr algn="ctr">
              <a:defRPr b="1">
                <a:solidFill>
                  <a:schemeClr val="accent1">
                    <a:lumMod val="50000"/>
                  </a:schemeClr>
                </a:solidFill>
                <a:latin typeface="+mn-lt"/>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3F42C1CE-CD70-4A4F-A412-78CD03B7FF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F9E9D-FEBF-F642-B411-9C2C437509E2}"/>
              </a:ext>
            </a:extLst>
          </p:cNvPr>
          <p:cNvSpPr>
            <a:spLocks noGrp="1"/>
          </p:cNvSpPr>
          <p:nvPr>
            <p:ph type="dt" sz="half" idx="10"/>
          </p:nvPr>
        </p:nvSpPr>
        <p:spPr/>
        <p:txBody>
          <a:bodyPr/>
          <a:lstStyle/>
          <a:p>
            <a:fld id="{6888612B-2037-CB4C-A0CF-52CE4556B703}" type="datetimeFigureOut">
              <a:rPr lang="en-US" smtClean="0"/>
              <a:t>5/16/2021</a:t>
            </a:fld>
            <a:endParaRPr lang="en-US"/>
          </a:p>
        </p:txBody>
      </p:sp>
      <p:sp>
        <p:nvSpPr>
          <p:cNvPr id="5" name="Footer Placeholder 4">
            <a:extLst>
              <a:ext uri="{FF2B5EF4-FFF2-40B4-BE49-F238E27FC236}">
                <a16:creationId xmlns:a16="http://schemas.microsoft.com/office/drawing/2014/main" id="{553AE3FB-37E2-454F-9A87-B400E6D02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3A3DB-58CF-D64C-A33E-38E6329585F8}"/>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33253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52DB34-8F99-5E4E-B770-6B7E93B54513}"/>
              </a:ext>
            </a:extLst>
          </p:cNvPr>
          <p:cNvSpPr>
            <a:spLocks noGrp="1"/>
          </p:cNvSpPr>
          <p:nvPr>
            <p:ph type="title" orient="vert"/>
          </p:nvPr>
        </p:nvSpPr>
        <p:spPr>
          <a:xfrm>
            <a:off x="8724900" y="365125"/>
            <a:ext cx="2628900" cy="5811838"/>
          </a:xfrm>
        </p:spPr>
        <p:txBody>
          <a:bodyPr vert="eaVert"/>
          <a:lstStyle>
            <a:lvl1pPr algn="ctr">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04A87A77-8AE8-164B-AA39-B0EB4F1166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A8796-6C80-564D-86DD-511DE1438C65}"/>
              </a:ext>
            </a:extLst>
          </p:cNvPr>
          <p:cNvSpPr>
            <a:spLocks noGrp="1"/>
          </p:cNvSpPr>
          <p:nvPr>
            <p:ph type="dt" sz="half" idx="10"/>
          </p:nvPr>
        </p:nvSpPr>
        <p:spPr/>
        <p:txBody>
          <a:bodyPr/>
          <a:lstStyle/>
          <a:p>
            <a:fld id="{6888612B-2037-CB4C-A0CF-52CE4556B703}" type="datetimeFigureOut">
              <a:rPr lang="en-US" smtClean="0"/>
              <a:t>5/16/2021</a:t>
            </a:fld>
            <a:endParaRPr lang="en-US"/>
          </a:p>
        </p:txBody>
      </p:sp>
      <p:sp>
        <p:nvSpPr>
          <p:cNvPr id="5" name="Footer Placeholder 4">
            <a:extLst>
              <a:ext uri="{FF2B5EF4-FFF2-40B4-BE49-F238E27FC236}">
                <a16:creationId xmlns:a16="http://schemas.microsoft.com/office/drawing/2014/main" id="{4BE54632-96A3-0B43-95F3-73067EB121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F538B-BB89-6D42-A838-2E6B0EF16510}"/>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76500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C223-74C5-6240-B7CE-0AD40DA34BAF}"/>
              </a:ext>
            </a:extLst>
          </p:cNvPr>
          <p:cNvSpPr>
            <a:spLocks noGrp="1"/>
          </p:cNvSpPr>
          <p:nvPr>
            <p:ph type="title"/>
          </p:nvPr>
        </p:nvSpPr>
        <p:spPr/>
        <p:txBody>
          <a:bodyPr/>
          <a:lstStyle>
            <a:lvl1pPr algn="ctr">
              <a:defRPr b="1">
                <a:solidFill>
                  <a:schemeClr val="accent1">
                    <a:lumMod val="50000"/>
                  </a:schemeClr>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01B7344-491C-C84C-9135-9F32F1A5D8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43E13-6C89-144E-8A7A-3E617EE476B0}"/>
              </a:ext>
            </a:extLst>
          </p:cNvPr>
          <p:cNvSpPr>
            <a:spLocks noGrp="1"/>
          </p:cNvSpPr>
          <p:nvPr>
            <p:ph type="dt" sz="half" idx="10"/>
          </p:nvPr>
        </p:nvSpPr>
        <p:spPr/>
        <p:txBody>
          <a:bodyPr/>
          <a:lstStyle/>
          <a:p>
            <a:fld id="{6888612B-2037-CB4C-A0CF-52CE4556B703}" type="datetimeFigureOut">
              <a:rPr lang="en-US" smtClean="0"/>
              <a:t>5/16/2021</a:t>
            </a:fld>
            <a:endParaRPr lang="en-US"/>
          </a:p>
        </p:txBody>
      </p:sp>
      <p:sp>
        <p:nvSpPr>
          <p:cNvPr id="5" name="Footer Placeholder 4">
            <a:extLst>
              <a:ext uri="{FF2B5EF4-FFF2-40B4-BE49-F238E27FC236}">
                <a16:creationId xmlns:a16="http://schemas.microsoft.com/office/drawing/2014/main" id="{251954B4-6125-AD49-AB0D-9F7B14119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35F81-821E-7D49-B4CD-C609F567E193}"/>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271654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F172-6F15-9D4D-8D68-A433F54ADDE1}"/>
              </a:ext>
            </a:extLst>
          </p:cNvPr>
          <p:cNvSpPr>
            <a:spLocks noGrp="1"/>
          </p:cNvSpPr>
          <p:nvPr>
            <p:ph type="title"/>
          </p:nvPr>
        </p:nvSpPr>
        <p:spPr>
          <a:xfrm>
            <a:off x="831850" y="1709738"/>
            <a:ext cx="10515600" cy="2852737"/>
          </a:xfrm>
        </p:spPr>
        <p:txBody>
          <a:bodyPr anchor="b"/>
          <a:lstStyle>
            <a:lvl1pPr>
              <a:defRPr sz="6000">
                <a:solidFill>
                  <a:schemeClr val="accent1">
                    <a:lumMod val="50000"/>
                  </a:schemeClr>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E3046C80-0D4D-1741-B71B-C127B82D4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4F39AA-B34B-104C-8D96-557ABD0CAA5B}"/>
              </a:ext>
            </a:extLst>
          </p:cNvPr>
          <p:cNvSpPr>
            <a:spLocks noGrp="1"/>
          </p:cNvSpPr>
          <p:nvPr>
            <p:ph type="dt" sz="half" idx="10"/>
          </p:nvPr>
        </p:nvSpPr>
        <p:spPr/>
        <p:txBody>
          <a:bodyPr/>
          <a:lstStyle/>
          <a:p>
            <a:fld id="{6888612B-2037-CB4C-A0CF-52CE4556B703}" type="datetimeFigureOut">
              <a:rPr lang="en-US" smtClean="0"/>
              <a:t>5/16/2021</a:t>
            </a:fld>
            <a:endParaRPr lang="en-US"/>
          </a:p>
        </p:txBody>
      </p:sp>
      <p:sp>
        <p:nvSpPr>
          <p:cNvPr id="5" name="Footer Placeholder 4">
            <a:extLst>
              <a:ext uri="{FF2B5EF4-FFF2-40B4-BE49-F238E27FC236}">
                <a16:creationId xmlns:a16="http://schemas.microsoft.com/office/drawing/2014/main" id="{6B5660A9-3FFB-B942-B778-03FADA39B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22DDF-E0E2-F848-9006-3F29FD11E34B}"/>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259916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5E1B-F4B2-E34E-974D-6131A22D2EB4}"/>
              </a:ext>
            </a:extLst>
          </p:cNvPr>
          <p:cNvSpPr>
            <a:spLocks noGrp="1"/>
          </p:cNvSpPr>
          <p:nvPr>
            <p:ph type="title"/>
          </p:nvPr>
        </p:nvSpPr>
        <p:spPr/>
        <p:txBody>
          <a:bodyPr/>
          <a:lstStyle>
            <a:lvl1pPr algn="ctr">
              <a:defRPr b="1">
                <a:solidFill>
                  <a:schemeClr val="accent1">
                    <a:lumMod val="50000"/>
                  </a:schemeClr>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46CBA6B-ED59-CD4C-8DFD-A0A270413F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7BBE27-C1B6-F34A-902B-3CA2795D07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FC1C31-8A82-354B-B524-8AE476674CC3}"/>
              </a:ext>
            </a:extLst>
          </p:cNvPr>
          <p:cNvSpPr>
            <a:spLocks noGrp="1"/>
          </p:cNvSpPr>
          <p:nvPr>
            <p:ph type="dt" sz="half" idx="10"/>
          </p:nvPr>
        </p:nvSpPr>
        <p:spPr/>
        <p:txBody>
          <a:bodyPr/>
          <a:lstStyle/>
          <a:p>
            <a:fld id="{6888612B-2037-CB4C-A0CF-52CE4556B703}" type="datetimeFigureOut">
              <a:rPr lang="en-US" smtClean="0"/>
              <a:t>5/16/2021</a:t>
            </a:fld>
            <a:endParaRPr lang="en-US"/>
          </a:p>
        </p:txBody>
      </p:sp>
      <p:sp>
        <p:nvSpPr>
          <p:cNvPr id="6" name="Footer Placeholder 5">
            <a:extLst>
              <a:ext uri="{FF2B5EF4-FFF2-40B4-BE49-F238E27FC236}">
                <a16:creationId xmlns:a16="http://schemas.microsoft.com/office/drawing/2014/main" id="{9FD1DB21-032A-304E-ABF4-F6459E9954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133C30-2E69-7949-9B99-9581EB91EFC8}"/>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184123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504E9-FF88-5E4D-BE89-5A9881947939}"/>
              </a:ext>
            </a:extLst>
          </p:cNvPr>
          <p:cNvSpPr>
            <a:spLocks noGrp="1"/>
          </p:cNvSpPr>
          <p:nvPr>
            <p:ph type="title"/>
          </p:nvPr>
        </p:nvSpPr>
        <p:spPr>
          <a:xfrm>
            <a:off x="839788" y="365125"/>
            <a:ext cx="10515600" cy="1325563"/>
          </a:xfrm>
        </p:spPr>
        <p:txBody>
          <a:bodyPr/>
          <a:lstStyle>
            <a:lvl1pPr algn="ctr">
              <a:defRPr b="1">
                <a:solidFill>
                  <a:schemeClr val="accent1">
                    <a:lumMod val="50000"/>
                  </a:schemeClr>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F538B995-4301-EC4E-ADB4-E405C0C04A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4D8DA-23C5-2645-8324-2B8C41465F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07A68C-CD12-1B4A-B1CE-D61BEEF5A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CEDC89-009F-0349-BDBB-40A3580F9B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3405B0-5B41-3B4B-A8AD-266F81D42EAA}"/>
              </a:ext>
            </a:extLst>
          </p:cNvPr>
          <p:cNvSpPr>
            <a:spLocks noGrp="1"/>
          </p:cNvSpPr>
          <p:nvPr>
            <p:ph type="dt" sz="half" idx="10"/>
          </p:nvPr>
        </p:nvSpPr>
        <p:spPr/>
        <p:txBody>
          <a:bodyPr/>
          <a:lstStyle/>
          <a:p>
            <a:fld id="{6888612B-2037-CB4C-A0CF-52CE4556B703}" type="datetimeFigureOut">
              <a:rPr lang="en-US" smtClean="0"/>
              <a:t>5/16/2021</a:t>
            </a:fld>
            <a:endParaRPr lang="en-US"/>
          </a:p>
        </p:txBody>
      </p:sp>
      <p:sp>
        <p:nvSpPr>
          <p:cNvPr id="8" name="Footer Placeholder 7">
            <a:extLst>
              <a:ext uri="{FF2B5EF4-FFF2-40B4-BE49-F238E27FC236}">
                <a16:creationId xmlns:a16="http://schemas.microsoft.com/office/drawing/2014/main" id="{28711613-9DCC-FB47-BC4C-5D8C9461C3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A66782-934F-2340-8CEF-1BEE85457B52}"/>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135089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2B8-1751-2747-A92D-972EA736CFEF}"/>
              </a:ext>
            </a:extLst>
          </p:cNvPr>
          <p:cNvSpPr>
            <a:spLocks noGrp="1"/>
          </p:cNvSpPr>
          <p:nvPr>
            <p:ph type="title"/>
          </p:nvPr>
        </p:nvSpPr>
        <p:spPr/>
        <p:txBody>
          <a:bodyPr/>
          <a:lstStyle>
            <a:lvl1pPr algn="ctr">
              <a:defRPr b="1">
                <a:solidFill>
                  <a:schemeClr val="accent1">
                    <a:lumMod val="50000"/>
                  </a:schemeClr>
                </a:solidFill>
                <a:latin typeface="+mn-lt"/>
              </a:defRPr>
            </a:lvl1pPr>
          </a:lstStyle>
          <a:p>
            <a:r>
              <a:rPr lang="en-US" dirty="0"/>
              <a:t>Click to edit Master title style</a:t>
            </a:r>
          </a:p>
        </p:txBody>
      </p:sp>
      <p:sp>
        <p:nvSpPr>
          <p:cNvPr id="3" name="Date Placeholder 2">
            <a:extLst>
              <a:ext uri="{FF2B5EF4-FFF2-40B4-BE49-F238E27FC236}">
                <a16:creationId xmlns:a16="http://schemas.microsoft.com/office/drawing/2014/main" id="{0D8FF505-2C3B-6A4A-9F25-F1A20FA5F1B2}"/>
              </a:ext>
            </a:extLst>
          </p:cNvPr>
          <p:cNvSpPr>
            <a:spLocks noGrp="1"/>
          </p:cNvSpPr>
          <p:nvPr>
            <p:ph type="dt" sz="half" idx="10"/>
          </p:nvPr>
        </p:nvSpPr>
        <p:spPr/>
        <p:txBody>
          <a:bodyPr/>
          <a:lstStyle/>
          <a:p>
            <a:fld id="{6888612B-2037-CB4C-A0CF-52CE4556B703}" type="datetimeFigureOut">
              <a:rPr lang="en-US" smtClean="0"/>
              <a:t>5/16/2021</a:t>
            </a:fld>
            <a:endParaRPr lang="en-US"/>
          </a:p>
        </p:txBody>
      </p:sp>
      <p:sp>
        <p:nvSpPr>
          <p:cNvPr id="4" name="Footer Placeholder 3">
            <a:extLst>
              <a:ext uri="{FF2B5EF4-FFF2-40B4-BE49-F238E27FC236}">
                <a16:creationId xmlns:a16="http://schemas.microsoft.com/office/drawing/2014/main" id="{9DB37DAB-B7BC-BC41-9901-C707A83FD7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E4BF6-BE80-3D4D-A894-B7DFE11AEA04}"/>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227648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1C0E7-77E0-6A4F-8849-79746A58E3BB}"/>
              </a:ext>
            </a:extLst>
          </p:cNvPr>
          <p:cNvSpPr>
            <a:spLocks noGrp="1"/>
          </p:cNvSpPr>
          <p:nvPr>
            <p:ph type="dt" sz="half" idx="10"/>
          </p:nvPr>
        </p:nvSpPr>
        <p:spPr/>
        <p:txBody>
          <a:bodyPr/>
          <a:lstStyle/>
          <a:p>
            <a:fld id="{6888612B-2037-CB4C-A0CF-52CE4556B703}" type="datetimeFigureOut">
              <a:rPr lang="en-US" smtClean="0"/>
              <a:t>5/16/2021</a:t>
            </a:fld>
            <a:endParaRPr lang="en-US"/>
          </a:p>
        </p:txBody>
      </p:sp>
      <p:sp>
        <p:nvSpPr>
          <p:cNvPr id="3" name="Footer Placeholder 2">
            <a:extLst>
              <a:ext uri="{FF2B5EF4-FFF2-40B4-BE49-F238E27FC236}">
                <a16:creationId xmlns:a16="http://schemas.microsoft.com/office/drawing/2014/main" id="{FFD80A11-2175-5249-8481-05D8501639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C596BE-0453-F44E-BDC2-43A298586012}"/>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2169120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2996-3F78-354A-99AB-34AA8AB54568}"/>
              </a:ext>
            </a:extLst>
          </p:cNvPr>
          <p:cNvSpPr>
            <a:spLocks noGrp="1"/>
          </p:cNvSpPr>
          <p:nvPr>
            <p:ph type="title"/>
          </p:nvPr>
        </p:nvSpPr>
        <p:spPr>
          <a:xfrm>
            <a:off x="839788" y="457200"/>
            <a:ext cx="3932237" cy="1600200"/>
          </a:xfrm>
        </p:spPr>
        <p:txBody>
          <a:bodyPr anchor="b"/>
          <a:lstStyle>
            <a:lvl1pPr>
              <a:defRPr sz="3200" b="1">
                <a:solidFill>
                  <a:schemeClr val="accent1">
                    <a:lumMod val="50000"/>
                  </a:schemeClr>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D54840D-3C0F-9B4C-9DE6-46A1B4161E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C776D6-D324-7E4A-B117-C0ED39C65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E9E2FA-5C85-1045-AD5B-F341B01A8345}"/>
              </a:ext>
            </a:extLst>
          </p:cNvPr>
          <p:cNvSpPr>
            <a:spLocks noGrp="1"/>
          </p:cNvSpPr>
          <p:nvPr>
            <p:ph type="dt" sz="half" idx="10"/>
          </p:nvPr>
        </p:nvSpPr>
        <p:spPr/>
        <p:txBody>
          <a:bodyPr/>
          <a:lstStyle/>
          <a:p>
            <a:fld id="{6888612B-2037-CB4C-A0CF-52CE4556B703}" type="datetimeFigureOut">
              <a:rPr lang="en-US" smtClean="0"/>
              <a:t>5/16/2021</a:t>
            </a:fld>
            <a:endParaRPr lang="en-US"/>
          </a:p>
        </p:txBody>
      </p:sp>
      <p:sp>
        <p:nvSpPr>
          <p:cNvPr id="6" name="Footer Placeholder 5">
            <a:extLst>
              <a:ext uri="{FF2B5EF4-FFF2-40B4-BE49-F238E27FC236}">
                <a16:creationId xmlns:a16="http://schemas.microsoft.com/office/drawing/2014/main" id="{0034299C-AD45-1B47-802E-0865CD2CD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F4655A-3DF7-674D-998D-49C4866048CF}"/>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235754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A8D-2ACC-FB4E-B438-E9FA6A0D0DFA}"/>
              </a:ext>
            </a:extLst>
          </p:cNvPr>
          <p:cNvSpPr>
            <a:spLocks noGrp="1"/>
          </p:cNvSpPr>
          <p:nvPr>
            <p:ph type="title"/>
          </p:nvPr>
        </p:nvSpPr>
        <p:spPr>
          <a:xfrm>
            <a:off x="839788" y="457200"/>
            <a:ext cx="3932237" cy="1600200"/>
          </a:xfrm>
        </p:spPr>
        <p:txBody>
          <a:bodyPr anchor="b"/>
          <a:lstStyle>
            <a:lvl1pPr>
              <a:defRPr sz="3200" b="1">
                <a:solidFill>
                  <a:schemeClr val="accent1">
                    <a:lumMod val="50000"/>
                  </a:schemeClr>
                </a:solidFill>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397A49FE-D4F4-7C4C-AEA3-47A231817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288F8E-0754-6046-9D22-7B80A2F40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BED970-5868-9B46-89FC-DCE3EE27FDB4}"/>
              </a:ext>
            </a:extLst>
          </p:cNvPr>
          <p:cNvSpPr>
            <a:spLocks noGrp="1"/>
          </p:cNvSpPr>
          <p:nvPr>
            <p:ph type="dt" sz="half" idx="10"/>
          </p:nvPr>
        </p:nvSpPr>
        <p:spPr/>
        <p:txBody>
          <a:bodyPr/>
          <a:lstStyle/>
          <a:p>
            <a:fld id="{6888612B-2037-CB4C-A0CF-52CE4556B703}" type="datetimeFigureOut">
              <a:rPr lang="en-US" smtClean="0"/>
              <a:t>5/16/2021</a:t>
            </a:fld>
            <a:endParaRPr lang="en-US"/>
          </a:p>
        </p:txBody>
      </p:sp>
      <p:sp>
        <p:nvSpPr>
          <p:cNvPr id="6" name="Footer Placeholder 5">
            <a:extLst>
              <a:ext uri="{FF2B5EF4-FFF2-40B4-BE49-F238E27FC236}">
                <a16:creationId xmlns:a16="http://schemas.microsoft.com/office/drawing/2014/main" id="{DE817C14-9321-C84A-83F4-EE2E03C9A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5608A-3A53-FF46-8273-E57095FD86AD}"/>
              </a:ext>
            </a:extLst>
          </p:cNvPr>
          <p:cNvSpPr>
            <a:spLocks noGrp="1"/>
          </p:cNvSpPr>
          <p:nvPr>
            <p:ph type="sldNum" sz="quarter" idx="12"/>
          </p:nvPr>
        </p:nvSpPr>
        <p:spPr/>
        <p:txBody>
          <a:bodyPr/>
          <a:lstStyle/>
          <a:p>
            <a:fld id="{232D836A-165C-BD45-93C9-301B0E1C1705}" type="slidenum">
              <a:rPr lang="en-US" smtClean="0"/>
              <a:t>‹#›</a:t>
            </a:fld>
            <a:endParaRPr lang="en-US"/>
          </a:p>
        </p:txBody>
      </p:sp>
    </p:spTree>
    <p:extLst>
      <p:ext uri="{BB962C8B-B14F-4D97-AF65-F5344CB8AC3E}">
        <p14:creationId xmlns:p14="http://schemas.microsoft.com/office/powerpoint/2010/main" val="157676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016" y="-1003"/>
            <a:ext cx="12143984" cy="6830991"/>
          </a:xfrm>
          <a:prstGeom prst="rect">
            <a:avLst/>
          </a:prstGeom>
        </p:spPr>
      </p:pic>
      <p:sp>
        <p:nvSpPr>
          <p:cNvPr id="2" name="Title Placeholder 1">
            <a:extLst>
              <a:ext uri="{FF2B5EF4-FFF2-40B4-BE49-F238E27FC236}">
                <a16:creationId xmlns:a16="http://schemas.microsoft.com/office/drawing/2014/main" id="{EA0D0A4C-E246-9145-A7C7-72C9D2CA45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D1A49A0-7618-9A48-BF2D-2981A80530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C4A35-5BEB-DA48-B0B1-6EA35FECF1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8612B-2037-CB4C-A0CF-52CE4556B703}" type="datetimeFigureOut">
              <a:rPr lang="en-US" smtClean="0"/>
              <a:t>5/16/2021</a:t>
            </a:fld>
            <a:endParaRPr lang="en-US"/>
          </a:p>
        </p:txBody>
      </p:sp>
      <p:sp>
        <p:nvSpPr>
          <p:cNvPr id="5" name="Footer Placeholder 4">
            <a:extLst>
              <a:ext uri="{FF2B5EF4-FFF2-40B4-BE49-F238E27FC236}">
                <a16:creationId xmlns:a16="http://schemas.microsoft.com/office/drawing/2014/main" id="{0BC1EDCD-0B31-5149-8FF0-5FF37B99C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13B691-9870-FF42-B40B-183F434AD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D836A-165C-BD45-93C9-301B0E1C1705}" type="slidenum">
              <a:rPr lang="en-US" smtClean="0"/>
              <a:t>‹#›</a:t>
            </a:fld>
            <a:endParaRPr lang="en-US"/>
          </a:p>
        </p:txBody>
      </p:sp>
    </p:spTree>
    <p:extLst>
      <p:ext uri="{BB962C8B-B14F-4D97-AF65-F5344CB8AC3E}">
        <p14:creationId xmlns:p14="http://schemas.microsoft.com/office/powerpoint/2010/main" val="20236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accent1">
              <a:lumMod val="5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emf"/><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r>
              <a:rPr lang="en-CA" sz="4000"/>
              <a:t>Patterns of Anxiety and Depression Symptoms Among Family Caregivers of Critically Ill Patients with Delirium: A Latent Profile Analysis </a:t>
            </a:r>
            <a:endParaRPr lang="en-US" sz="4000" dirty="0"/>
          </a:p>
        </p:txBody>
      </p:sp>
      <p:sp>
        <p:nvSpPr>
          <p:cNvPr id="9" name="Subtitle 8"/>
          <p:cNvSpPr>
            <a:spLocks noGrp="1"/>
          </p:cNvSpPr>
          <p:nvPr>
            <p:ph type="subTitle" idx="1"/>
          </p:nvPr>
        </p:nvSpPr>
        <p:spPr/>
        <p:txBody>
          <a:bodyPr>
            <a:normAutofit/>
          </a:bodyPr>
          <a:lstStyle/>
          <a:p>
            <a:r>
              <a:rPr lang="en-CA" sz="1800" b="1" dirty="0"/>
              <a:t>Presenting Author:</a:t>
            </a:r>
            <a:r>
              <a:rPr lang="en-CA" sz="1800" dirty="0"/>
              <a:t> Stephana J. Moss, MSc, PhD Candidate</a:t>
            </a:r>
            <a:r>
              <a:rPr lang="en-CA" sz="1800" baseline="30000" dirty="0"/>
              <a:t>1,2</a:t>
            </a:r>
            <a:endParaRPr lang="en-CA" sz="1800" dirty="0"/>
          </a:p>
          <a:p>
            <a:r>
              <a:rPr lang="en-CA" sz="1800" b="1" dirty="0"/>
              <a:t>Co-Authors:</a:t>
            </a:r>
            <a:r>
              <a:rPr lang="en-CA" sz="1800" dirty="0"/>
              <a:t> Thérèse G. Poulin</a:t>
            </a:r>
            <a:r>
              <a:rPr lang="en-CA" sz="1800" baseline="30000" dirty="0"/>
              <a:t>1</a:t>
            </a:r>
            <a:r>
              <a:rPr lang="en-CA" sz="1800" dirty="0"/>
              <a:t>; Karla D. </a:t>
            </a:r>
            <a:r>
              <a:rPr lang="en-CA" sz="1800" dirty="0" err="1"/>
              <a:t>Krewulak</a:t>
            </a:r>
            <a:r>
              <a:rPr lang="en-CA" sz="1800" dirty="0"/>
              <a:t>, PhD</a:t>
            </a:r>
            <a:r>
              <a:rPr lang="en-CA" sz="1800" baseline="30000" dirty="0"/>
              <a:t>1,2</a:t>
            </a:r>
            <a:r>
              <a:rPr lang="en-CA" sz="1800" dirty="0"/>
              <a:t>; Henry T. </a:t>
            </a:r>
            <a:r>
              <a:rPr lang="en-CA" sz="1800" dirty="0" err="1"/>
              <a:t>Stelfox</a:t>
            </a:r>
            <a:r>
              <a:rPr lang="en-CA" sz="1800" dirty="0"/>
              <a:t>, MD PhD</a:t>
            </a:r>
            <a:r>
              <a:rPr lang="en-CA" sz="1800" baseline="30000" dirty="0"/>
              <a:t>1,2</a:t>
            </a:r>
            <a:r>
              <a:rPr lang="en-CA" sz="1800" dirty="0"/>
              <a:t>; Kirsten M. </a:t>
            </a:r>
            <a:r>
              <a:rPr lang="en-CA" sz="1800" dirty="0" err="1"/>
              <a:t>Fiest</a:t>
            </a:r>
            <a:r>
              <a:rPr lang="en-CA" sz="1800" dirty="0"/>
              <a:t>, PhD</a:t>
            </a:r>
            <a:r>
              <a:rPr lang="en-CA" sz="1800" baseline="30000" dirty="0"/>
              <a:t>1,2</a:t>
            </a:r>
            <a:endParaRPr lang="en-CA" sz="1800" dirty="0"/>
          </a:p>
          <a:p>
            <a:r>
              <a:rPr lang="en-CA" sz="1800" baseline="30000" dirty="0"/>
              <a:t>1</a:t>
            </a:r>
            <a:r>
              <a:rPr lang="en-CA" sz="1800" dirty="0"/>
              <a:t>Department of Critical Care Medicine, University of Calgary, Calgary, Canada</a:t>
            </a:r>
          </a:p>
          <a:p>
            <a:r>
              <a:rPr lang="en-CA" sz="1800" baseline="30000" dirty="0"/>
              <a:t>2</a:t>
            </a:r>
            <a:r>
              <a:rPr lang="en-CA" sz="1800" dirty="0"/>
              <a:t>Department of Community Health Sciences, University of Calgary, Calgary, Canada</a:t>
            </a:r>
          </a:p>
        </p:txBody>
      </p:sp>
      <p:pic>
        <p:nvPicPr>
          <p:cNvPr id="8" name="Picture 7">
            <a:extLst>
              <a:ext uri="{FF2B5EF4-FFF2-40B4-BE49-F238E27FC236}">
                <a16:creationId xmlns:a16="http://schemas.microsoft.com/office/drawing/2014/main" id="{F9593022-607D-7B4D-9D6A-E8D307B19B46}"/>
              </a:ext>
            </a:extLst>
          </p:cNvPr>
          <p:cNvPicPr>
            <a:picLocks noChangeAspect="1"/>
          </p:cNvPicPr>
          <p:nvPr/>
        </p:nvPicPr>
        <p:blipFill>
          <a:blip r:embed="rId6"/>
          <a:stretch>
            <a:fillRect/>
          </a:stretch>
        </p:blipFill>
        <p:spPr>
          <a:xfrm>
            <a:off x="9328873" y="0"/>
            <a:ext cx="2863127" cy="1289550"/>
          </a:xfrm>
          <a:prstGeom prst="rect">
            <a:avLst/>
          </a:prstGeom>
        </p:spPr>
      </p:pic>
      <p:pic>
        <p:nvPicPr>
          <p:cNvPr id="2" name="Audio 1">
            <a:hlinkClick r:id="" action="ppaction://media"/>
            <a:extLst>
              <a:ext uri="{FF2B5EF4-FFF2-40B4-BE49-F238E27FC236}">
                <a16:creationId xmlns:a16="http://schemas.microsoft.com/office/drawing/2014/main" id="{F4AF551B-551B-4D42-B9A0-2DD6E0A9DFC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234274351"/>
      </p:ext>
    </p:extLst>
  </p:cSld>
  <p:clrMapOvr>
    <a:masterClrMapping/>
  </p:clrMapOvr>
  <mc:AlternateContent xmlns:mc="http://schemas.openxmlformats.org/markup-compatibility/2006" xmlns:p14="http://schemas.microsoft.com/office/powerpoint/2010/main">
    <mc:Choice Requires="p14">
      <p:transition spd="slow" p14:dur="2000" advTm="36644"/>
    </mc:Choice>
    <mc:Fallback xmlns="">
      <p:transition spd="slow" advTm="366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50000"/>
                  </a:schemeClr>
                </a:solidFill>
                <a:latin typeface="+mn-lt"/>
              </a:rPr>
              <a:t>Financial Disclosures</a:t>
            </a:r>
          </a:p>
        </p:txBody>
      </p:sp>
      <p:sp>
        <p:nvSpPr>
          <p:cNvPr id="4" name="Content Placeholder 3"/>
          <p:cNvSpPr>
            <a:spLocks noGrp="1"/>
          </p:cNvSpPr>
          <p:nvPr>
            <p:ph idx="1"/>
          </p:nvPr>
        </p:nvSpPr>
        <p:spPr/>
        <p:txBody>
          <a:bodyPr/>
          <a:lstStyle/>
          <a:p>
            <a:r>
              <a:rPr lang="en-US" dirty="0"/>
              <a:t>None to disclose.</a:t>
            </a:r>
          </a:p>
        </p:txBody>
      </p:sp>
      <p:pic>
        <p:nvPicPr>
          <p:cNvPr id="5" name="Audio 4">
            <a:hlinkClick r:id="" action="ppaction://media"/>
            <a:extLst>
              <a:ext uri="{FF2B5EF4-FFF2-40B4-BE49-F238E27FC236}">
                <a16:creationId xmlns:a16="http://schemas.microsoft.com/office/drawing/2014/main" id="{A731CEFB-4B02-794B-B3CB-4D8ABC6EA5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901229105"/>
      </p:ext>
    </p:extLst>
  </p:cSld>
  <p:clrMapOvr>
    <a:masterClrMapping/>
  </p:clrMapOvr>
  <mc:AlternateContent xmlns:mc="http://schemas.openxmlformats.org/markup-compatibility/2006" xmlns:p14="http://schemas.microsoft.com/office/powerpoint/2010/main">
    <mc:Choice Requires="p14">
      <p:transition spd="slow" p14:dur="2000" advTm="6691"/>
    </mc:Choice>
    <mc:Fallback xmlns="">
      <p:transition spd="slow" advTm="66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EAEF59-2CA3-C145-81B6-35E3152A58CA}"/>
              </a:ext>
            </a:extLst>
          </p:cNvPr>
          <p:cNvSpPr/>
          <p:nvPr/>
        </p:nvSpPr>
        <p:spPr>
          <a:xfrm>
            <a:off x="0" y="-1"/>
            <a:ext cx="12192000" cy="6272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Audio 11">
            <a:hlinkClick r:id="" action="ppaction://media"/>
            <a:extLst>
              <a:ext uri="{FF2B5EF4-FFF2-40B4-BE49-F238E27FC236}">
                <a16:creationId xmlns:a16="http://schemas.microsoft.com/office/drawing/2014/main" id="{332B3DBF-FA74-AB45-ADE8-62586FCBA03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5128" y="5866524"/>
            <a:ext cx="812800" cy="812800"/>
          </a:xfrm>
          <a:prstGeom prst="rect">
            <a:avLst/>
          </a:prstGeom>
        </p:spPr>
      </p:pic>
      <p:pic>
        <p:nvPicPr>
          <p:cNvPr id="3" name="Picture 2">
            <a:extLst>
              <a:ext uri="{FF2B5EF4-FFF2-40B4-BE49-F238E27FC236}">
                <a16:creationId xmlns:a16="http://schemas.microsoft.com/office/drawing/2014/main" id="{8DF4E453-6320-E541-8034-6646A4959D03}"/>
              </a:ext>
            </a:extLst>
          </p:cNvPr>
          <p:cNvPicPr>
            <a:picLocks noChangeAspect="1"/>
          </p:cNvPicPr>
          <p:nvPr/>
        </p:nvPicPr>
        <p:blipFill>
          <a:blip r:embed="rId6"/>
          <a:stretch>
            <a:fillRect/>
          </a:stretch>
        </p:blipFill>
        <p:spPr>
          <a:xfrm>
            <a:off x="1914525" y="0"/>
            <a:ext cx="8362949" cy="6272212"/>
          </a:xfrm>
          <a:prstGeom prst="rect">
            <a:avLst/>
          </a:prstGeom>
        </p:spPr>
      </p:pic>
    </p:spTree>
    <p:extLst>
      <p:ext uri="{BB962C8B-B14F-4D97-AF65-F5344CB8AC3E}">
        <p14:creationId xmlns:p14="http://schemas.microsoft.com/office/powerpoint/2010/main" val="4177384246"/>
      </p:ext>
    </p:extLst>
  </p:cSld>
  <p:clrMapOvr>
    <a:masterClrMapping/>
  </p:clrMapOvr>
  <mc:AlternateContent xmlns:mc="http://schemas.openxmlformats.org/markup-compatibility/2006" xmlns:p14="http://schemas.microsoft.com/office/powerpoint/2010/main">
    <mc:Choice Requires="p14">
      <p:transition spd="slow" p14:dur="2000" advTm="240026"/>
    </mc:Choice>
    <mc:Fallback xmlns="">
      <p:transition spd="slow" advTm="2400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1ED94B-9B5E-0647-8426-14B314E10B8E}"/>
              </a:ext>
            </a:extLst>
          </p:cNvPr>
          <p:cNvSpPr txBox="1"/>
          <p:nvPr/>
        </p:nvSpPr>
        <p:spPr>
          <a:xfrm>
            <a:off x="282632" y="1974939"/>
            <a:ext cx="10759441" cy="2308324"/>
          </a:xfrm>
          <a:prstGeom prst="rect">
            <a:avLst/>
          </a:prstGeom>
          <a:noFill/>
        </p:spPr>
        <p:txBody>
          <a:bodyPr wrap="square" rtlCol="0">
            <a:spAutoFit/>
          </a:bodyPr>
          <a:lstStyle/>
          <a:p>
            <a:r>
              <a:rPr lang="en-US" sz="2400" dirty="0"/>
              <a:t>Thank you for participating in this presentation as part of </a:t>
            </a:r>
            <a:r>
              <a:rPr lang="en-US" sz="2400" b="1" dirty="0">
                <a:solidFill>
                  <a:schemeClr val="accent1">
                    <a:lumMod val="50000"/>
                  </a:schemeClr>
                </a:solidFill>
              </a:rPr>
              <a:t>The American Delirium Society’s 2021 Virtual Annual Conference</a:t>
            </a:r>
            <a:r>
              <a:rPr lang="en-US" sz="2400" dirty="0"/>
              <a:t>. Your feedback about this activity is appreciated as it helps us identify what participants find most valuable. Please follow the link in the post conference survey you will receive via email on the final day of the conference. Once completed, you will find a link to claim your CME credit on the last page of the survey.</a:t>
            </a:r>
          </a:p>
        </p:txBody>
      </p:sp>
      <p:sp>
        <p:nvSpPr>
          <p:cNvPr id="6" name="TextBox 5">
            <a:extLst>
              <a:ext uri="{FF2B5EF4-FFF2-40B4-BE49-F238E27FC236}">
                <a16:creationId xmlns:a16="http://schemas.microsoft.com/office/drawing/2014/main" id="{962A6297-19C8-214A-B0C7-05D2FDA61891}"/>
              </a:ext>
            </a:extLst>
          </p:cNvPr>
          <p:cNvSpPr txBox="1"/>
          <p:nvPr/>
        </p:nvSpPr>
        <p:spPr>
          <a:xfrm>
            <a:off x="15498" y="5033590"/>
            <a:ext cx="12176502" cy="461665"/>
          </a:xfrm>
          <a:prstGeom prst="rect">
            <a:avLst/>
          </a:prstGeom>
          <a:noFill/>
        </p:spPr>
        <p:txBody>
          <a:bodyPr wrap="square" rtlCol="0">
            <a:spAutoFit/>
          </a:bodyPr>
          <a:lstStyle/>
          <a:p>
            <a:pPr algn="ctr"/>
            <a:r>
              <a:rPr lang="en-US" sz="2400" dirty="0"/>
              <a:t>Stephana J. Cherak, MSc PhD(C) | University of Calgary, Alberta, Canada | </a:t>
            </a:r>
            <a:r>
              <a:rPr lang="en-US" sz="2400" dirty="0" err="1"/>
              <a:t>sjcherak@ucalgary.ca</a:t>
            </a:r>
            <a:endParaRPr lang="en-US" sz="2400" dirty="0"/>
          </a:p>
        </p:txBody>
      </p:sp>
      <p:sp>
        <p:nvSpPr>
          <p:cNvPr id="9" name="TextBox 8">
            <a:extLst>
              <a:ext uri="{FF2B5EF4-FFF2-40B4-BE49-F238E27FC236}">
                <a16:creationId xmlns:a16="http://schemas.microsoft.com/office/drawing/2014/main" id="{305BD962-3748-394D-82C2-C2EE2EB8DFDA}"/>
              </a:ext>
            </a:extLst>
          </p:cNvPr>
          <p:cNvSpPr txBox="1"/>
          <p:nvPr/>
        </p:nvSpPr>
        <p:spPr>
          <a:xfrm>
            <a:off x="0" y="533615"/>
            <a:ext cx="12192000" cy="769441"/>
          </a:xfrm>
          <a:prstGeom prst="rect">
            <a:avLst/>
          </a:prstGeom>
          <a:noFill/>
        </p:spPr>
        <p:txBody>
          <a:bodyPr wrap="square" rtlCol="0">
            <a:spAutoFit/>
          </a:bodyPr>
          <a:lstStyle/>
          <a:p>
            <a:pPr algn="ctr"/>
            <a:r>
              <a:rPr lang="en-US" sz="4400" b="1" dirty="0">
                <a:solidFill>
                  <a:srgbClr val="002060"/>
                </a:solidFill>
              </a:rPr>
              <a:t>Thank You! | Claim Your CME</a:t>
            </a:r>
          </a:p>
        </p:txBody>
      </p:sp>
      <p:pic>
        <p:nvPicPr>
          <p:cNvPr id="2" name="Audio 1">
            <a:hlinkClick r:id="" action="ppaction://media"/>
            <a:extLst>
              <a:ext uri="{FF2B5EF4-FFF2-40B4-BE49-F238E27FC236}">
                <a16:creationId xmlns:a16="http://schemas.microsoft.com/office/drawing/2014/main" id="{05117448-FFE8-F74E-90A9-58DDA8B46F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59547222"/>
      </p:ext>
    </p:extLst>
  </p:cSld>
  <p:clrMapOvr>
    <a:masterClrMapping/>
  </p:clrMapOvr>
  <mc:AlternateContent xmlns:mc="http://schemas.openxmlformats.org/markup-compatibility/2006" xmlns:p14="http://schemas.microsoft.com/office/powerpoint/2010/main">
    <mc:Choice Requires="p14">
      <p:transition spd="slow" p14:dur="2000" advTm="5586"/>
    </mc:Choice>
    <mc:Fallback xmlns="">
      <p:transition spd="slow" advTm="55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5173</TotalTime>
  <Words>808</Words>
  <Application>Microsoft Office PowerPoint</Application>
  <PresentationFormat>Widescreen</PresentationFormat>
  <Paragraphs>26</Paragraphs>
  <Slides>4</Slides>
  <Notes>2</Notes>
  <HiddenSlides>0</HiddenSlides>
  <MMClips>4</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Patterns of Anxiety and Depression Symptoms Among Family Caregivers of Critically Ill Patients with Delirium: A Latent Profile Analysis </vt:lpstr>
      <vt:lpstr>Financial Disclosures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Odden</dc:creator>
  <cp:lastModifiedBy>Stephana Julia Moss</cp:lastModifiedBy>
  <cp:revision>28</cp:revision>
  <dcterms:created xsi:type="dcterms:W3CDTF">2021-01-26T19:22:16Z</dcterms:created>
  <dcterms:modified xsi:type="dcterms:W3CDTF">2021-05-16T22:32:52Z</dcterms:modified>
</cp:coreProperties>
</file>